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entation.xml" ContentType="application/vnd.openxmlformats-officedocument.presentationml.presentation.main+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chivo Black" panose="020B0A03020202020B04" pitchFamily="34" charset="0"/>
      <p:regular r:id="rId10"/>
    </p:embeddedFont>
    <p:embeddedFont>
      <p:font typeface="Arimo" panose="020B0604020202020204" pitchFamily="34" charset="0"/>
      <p:regular r:id="rId11"/>
    </p:embeddedFont>
    <p:embeddedFont>
      <p:font typeface="Arimo Bold" panose="020B0704020202020204" pitchFamily="34" charset="0"/>
      <p:regular r:id="rId12"/>
    </p:embeddedFont>
    <p:embeddedFont>
      <p:font typeface="Arimo Bold Italics" panose="020B0704020202090204" pitchFamily="34" charset="0"/>
      <p:regular r:id="rId13"/>
    </p:embeddedFont>
    <p:embeddedFont>
      <p:font typeface="Arimo Italics" panose="020B0604020202090204" pitchFamily="34" charset="0"/>
      <p:regular r:id="rId14"/>
    </p:embeddedFont>
    <p:embeddedFont>
      <p:font typeface="Lato" panose="020F0502020204030203" pitchFamily="34" charset="0"/>
      <p:regular r:id="rId15"/>
    </p:embeddedFont>
    <p:embeddedFont>
      <p:font typeface="Lato Bold" panose="020F0502020204030203" pitchFamily="34" charset="0"/>
      <p:regular r:id="rId16"/>
    </p:embeddedFont>
    <p:embeddedFont>
      <p:font typeface="Lato Bold Italics" panose="020F0502020204030203" pitchFamily="34" charset="0"/>
      <p:regular r:id="rId17"/>
    </p:embeddedFont>
    <p:embeddedFont>
      <p:font typeface="Lato Heavy" panose="020F0502020204030203" pitchFamily="34" charset="0"/>
      <p:regular r:id="rId18"/>
    </p:embeddedFont>
    <p:embeddedFont>
      <p:font typeface="Lato Heavy Italics" panose="020F0502020204030203" pitchFamily="34" charset="0"/>
      <p:regular r:id="rId19"/>
    </p:embeddedFont>
    <p:embeddedFont>
      <p:font typeface="Lato Italics" panose="020F0502020204030203" pitchFamily="34" charset="0"/>
      <p:regular r:id="rId20"/>
    </p:embeddedFont>
    <p:embeddedFont>
      <p:font typeface="Lato Light" panose="020F0502020204030203" pitchFamily="34" charset="0"/>
      <p:regular r:id="rId21"/>
    </p:embeddedFont>
    <p:embeddedFont>
      <p:font typeface="Lato Light Italics" panose="020F0502020204030203" pitchFamily="34" charset="0"/>
      <p:regular r:id="rId22"/>
    </p:embeddedFont>
    <p:embeddedFont>
      <p:font typeface="Lato Thin" panose="020F0502020204030203" pitchFamily="34" charset="0"/>
      <p:regular r:id="rId23"/>
    </p:embeddedFont>
    <p:embeddedFont>
      <p:font typeface="Lato Thin Italics" panose="020F0502020204030203" pitchFamily="34" charset="0"/>
      <p:regular r:id="rId24"/>
    </p:embeddedFont>
    <p:embeddedFont>
      <p:font typeface="League Spartan" pitchFamily="2" charset="0"/>
      <p:regular r:id="rId25"/>
    </p:embeddedFont>
    <p:embeddedFont>
      <p:font typeface="Poppins" pitchFamily="2" charset="0"/>
      <p:regular r:id="rId26"/>
    </p:embeddedFont>
    <p:embeddedFont>
      <p:font typeface="Poppins Bold" pitchFamily="2" charset="0"/>
      <p:regular r:id="rId27"/>
    </p:embeddedFont>
    <p:embeddedFont>
      <p:font typeface="Poppins Bold Italics" pitchFamily="2" charset="0"/>
      <p:regular r:id="rId28"/>
    </p:embeddedFont>
    <p:embeddedFont>
      <p:font typeface="Poppins Extra-Light" pitchFamily="2" charset="0"/>
      <p:regular r:id="rId29"/>
    </p:embeddedFont>
    <p:embeddedFont>
      <p:font typeface="Poppins Extra-Light Italics" pitchFamily="2" charset="0"/>
      <p:regular r:id="rId30"/>
    </p:embeddedFont>
    <p:embeddedFont>
      <p:font typeface="Poppins Heavy" pitchFamily="2" charset="0"/>
      <p:regular r:id="rId31"/>
    </p:embeddedFont>
    <p:embeddedFont>
      <p:font typeface="Poppins Heavy Italics" pitchFamily="2" charset="0"/>
      <p:regular r:id="rId32"/>
    </p:embeddedFont>
    <p:embeddedFont>
      <p:font typeface="Poppins Italics" pitchFamily="2" charset="0"/>
      <p:regular r:id="rId33"/>
    </p:embeddedFont>
    <p:embeddedFont>
      <p:font typeface="Poppins Light" pitchFamily="2" charset="0"/>
      <p:regular r:id="rId34"/>
    </p:embeddedFont>
    <p:embeddedFont>
      <p:font typeface="Poppins Light Italics" pitchFamily="2" charset="0"/>
      <p:regular r:id="rId35"/>
    </p:embeddedFont>
    <p:embeddedFont>
      <p:font typeface="Poppins Medium" pitchFamily="2" charset="0"/>
      <p:regular r:id="rId36"/>
    </p:embeddedFont>
    <p:embeddedFont>
      <p:font typeface="Poppins Medium Italics" pitchFamily="2" charset="0"/>
      <p:regular r:id="rId37"/>
    </p:embeddedFont>
    <p:embeddedFont>
      <p:font typeface="Poppins Semi-Bold" pitchFamily="2" charset="0"/>
      <p:regular r:id="rId38"/>
    </p:embeddedFont>
    <p:embeddedFont>
      <p:font typeface="Poppins Semi-Bold Italics" pitchFamily="2" charset="0"/>
      <p:regular r:id="rId39"/>
    </p:embeddedFont>
    <p:embeddedFont>
      <p:font typeface="Poppins Thin" pitchFamily="2" charset="0"/>
      <p:regular r:id="rId40"/>
    </p:embeddedFont>
    <p:embeddedFont>
      <p:font typeface="Poppins Thin Italics" pitchFamily="2" charset="0"/>
      <p:regular r:id="rId41"/>
    </p:embeddedFont>
    <p:embeddedFont>
      <p:font typeface="Poppins Ultra-Bold" pitchFamily="2" charset="0"/>
      <p:regular r:id="rId42"/>
    </p:embeddedFont>
    <p:embeddedFont>
      <p:font typeface="Poppins Ultra-Bold Italics" pitchFamily="2"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9" Type="http://schemas.openxmlformats.org/officeDocument/2006/relationships/font" Target="fonts/font30.fntdata"/><Relationship Id="rId21" Type="http://schemas.openxmlformats.org/officeDocument/2006/relationships/font" Target="fonts/font12.fntdata"/><Relationship Id="rId34" Type="http://schemas.openxmlformats.org/officeDocument/2006/relationships/font" Target="fonts/font25.fntdata"/><Relationship Id="rId42" Type="http://schemas.openxmlformats.org/officeDocument/2006/relationships/font" Target="fonts/font3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7.fntdata"/><Relationship Id="rId29" Type="http://schemas.openxmlformats.org/officeDocument/2006/relationships/font" Target="fonts/font20.fntdata"/><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font" Target="fonts/font28.fntdata"/><Relationship Id="rId40" Type="http://schemas.openxmlformats.org/officeDocument/2006/relationships/font" Target="fonts/font3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font" Target="fonts/font27.fntdata"/><Relationship Id="rId49" Type="http://schemas.openxmlformats.org/officeDocument/2006/relationships/customXml" Target="../customXml/item2.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font" Target="fonts/font26.fntdata"/><Relationship Id="rId43" Type="http://schemas.openxmlformats.org/officeDocument/2006/relationships/font" Target="fonts/font34.fntdata"/><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font" Target="fonts/font29.fntdata"/><Relationship Id="rId46" Type="http://schemas.openxmlformats.org/officeDocument/2006/relationships/theme" Target="theme/theme1.xml"/><Relationship Id="rId20" Type="http://schemas.openxmlformats.org/officeDocument/2006/relationships/font" Target="fonts/font11.fntdata"/><Relationship Id="rId41"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7.xml" /><Relationship Id="rId4" Type="http://schemas.openxmlformats.org/officeDocument/2006/relationships/image" Target="../media/image3.sv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7.xml" /><Relationship Id="rId5" Type="http://schemas.openxmlformats.org/officeDocument/2006/relationships/image" Target="../media/image5.png" /><Relationship Id="rId4" Type="http://schemas.openxmlformats.org/officeDocument/2006/relationships/image" Target="../media/image8.svg"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7.xml" /><Relationship Id="rId5" Type="http://schemas.openxmlformats.org/officeDocument/2006/relationships/image" Target="../media/image9.png" /><Relationship Id="rId4" Type="http://schemas.openxmlformats.org/officeDocument/2006/relationships/image" Target="../media/image8.svg" /></Relationships>
</file>

<file path=ppt/slides/_rels/slide6.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1000"/>
            </a:blip>
            <a:stretch>
              <a:fillRect l="-20312" r="-20312"/>
            </a:stretch>
          </a:blipFill>
        </p:spPr>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648322" y="3050794"/>
            <a:ext cx="11205952" cy="1195155"/>
          </a:xfrm>
          <a:prstGeom prst="rect">
            <a:avLst/>
          </a:prstGeom>
        </p:spPr>
        <p:txBody>
          <a:bodyPr lIns="0" tIns="0" rIns="0" bIns="0" rtlCol="0" anchor="t">
            <a:spAutoFit/>
          </a:bodyPr>
          <a:lstStyle/>
          <a:p>
            <a:pPr>
              <a:lnSpc>
                <a:spcPts val="9725"/>
              </a:lnSpc>
              <a:spcBef>
                <a:spcPct val="0"/>
              </a:spcBef>
            </a:pPr>
            <a:r>
              <a:rPr lang="en-US" sz="6946">
                <a:solidFill>
                  <a:srgbClr val="000000"/>
                </a:solidFill>
                <a:latin typeface="Lato Bold"/>
              </a:rPr>
              <a:t>INCREMENTAL MODEL</a:t>
            </a:r>
          </a:p>
        </p:txBody>
      </p:sp>
      <p:sp>
        <p:nvSpPr>
          <p:cNvPr id="7" name="TextBox 7"/>
          <p:cNvSpPr txBox="1"/>
          <p:nvPr/>
        </p:nvSpPr>
        <p:spPr>
          <a:xfrm>
            <a:off x="3648322" y="4522173"/>
            <a:ext cx="13610978" cy="945351"/>
          </a:xfrm>
          <a:prstGeom prst="rect">
            <a:avLst/>
          </a:prstGeom>
        </p:spPr>
        <p:txBody>
          <a:bodyPr lIns="0" tIns="0" rIns="0" bIns="0" rtlCol="0" anchor="t">
            <a:spAutoFit/>
          </a:bodyPr>
          <a:lstStyle/>
          <a:p>
            <a:pPr>
              <a:lnSpc>
                <a:spcPts val="7744"/>
              </a:lnSpc>
              <a:spcBef>
                <a:spcPct val="0"/>
              </a:spcBef>
            </a:pPr>
            <a:r>
              <a:rPr lang="en-US" sz="5531">
                <a:solidFill>
                  <a:srgbClr val="593C8F"/>
                </a:solidFill>
                <a:latin typeface="League Spartan"/>
              </a:rPr>
              <a:t>ADVANTAGES AND DISADVANTAGES</a:t>
            </a:r>
          </a:p>
        </p:txBody>
      </p:sp>
      <p:sp>
        <p:nvSpPr>
          <p:cNvPr id="8" name="AutoShape 8"/>
          <p:cNvSpPr/>
          <p:nvPr/>
        </p:nvSpPr>
        <p:spPr>
          <a:xfrm flipV="1">
            <a:off x="3648322" y="5611372"/>
            <a:ext cx="9687995" cy="20505"/>
          </a:xfrm>
          <a:prstGeom prst="line">
            <a:avLst/>
          </a:prstGeom>
          <a:ln w="38100" cap="flat">
            <a:solidFill>
              <a:srgbClr val="000000"/>
            </a:solidFill>
            <a:prstDash val="solid"/>
            <a:headEnd type="none" w="sm" len="sm"/>
            <a:tailEnd type="none" w="sm" len="sm"/>
          </a:ln>
        </p:spPr>
      </p:sp>
      <p:sp>
        <p:nvSpPr>
          <p:cNvPr id="9" name="Freeform 9"/>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648322" y="5962793"/>
            <a:ext cx="6583633" cy="1678264"/>
          </a:xfrm>
          <a:prstGeom prst="rect">
            <a:avLst/>
          </a:prstGeom>
        </p:spPr>
        <p:txBody>
          <a:bodyPr lIns="0" tIns="0" rIns="0" bIns="0" rtlCol="0" anchor="t">
            <a:spAutoFit/>
          </a:bodyPr>
          <a:lstStyle/>
          <a:p>
            <a:pPr>
              <a:lnSpc>
                <a:spcPts val="3379"/>
              </a:lnSpc>
            </a:pPr>
            <a:r>
              <a:rPr lang="en-US" sz="2413">
                <a:solidFill>
                  <a:srgbClr val="000000"/>
                </a:solidFill>
                <a:latin typeface="Poppins"/>
              </a:rPr>
              <a:t>Software Engineering Presentation</a:t>
            </a:r>
          </a:p>
          <a:p>
            <a:pPr>
              <a:lnSpc>
                <a:spcPts val="3379"/>
              </a:lnSpc>
            </a:pPr>
            <a:r>
              <a:rPr lang="en-US" sz="2413">
                <a:solidFill>
                  <a:srgbClr val="000000"/>
                </a:solidFill>
                <a:latin typeface="Poppins"/>
              </a:rPr>
              <a:t>Name- Tanmay Sanjay Patil</a:t>
            </a:r>
          </a:p>
          <a:p>
            <a:pPr>
              <a:lnSpc>
                <a:spcPts val="3379"/>
              </a:lnSpc>
            </a:pPr>
            <a:r>
              <a:rPr lang="en-US" sz="2413">
                <a:solidFill>
                  <a:srgbClr val="000000"/>
                </a:solidFill>
                <a:latin typeface="Poppins"/>
              </a:rPr>
              <a:t>Roll No- 21102B0011</a:t>
            </a:r>
          </a:p>
          <a:p>
            <a:pPr>
              <a:lnSpc>
                <a:spcPts val="3379"/>
              </a:lnSpc>
              <a:spcBef>
                <a:spcPct val="0"/>
              </a:spcBef>
            </a:pPr>
            <a:r>
              <a:rPr lang="en-US" sz="2413">
                <a:solidFill>
                  <a:srgbClr val="000000"/>
                </a:solidFill>
                <a:latin typeface="Poppins"/>
              </a:rPr>
              <a:t>Div: TE CMPN 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4996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9729" y="1532921"/>
            <a:ext cx="6417963" cy="738238"/>
          </a:xfrm>
          <a:prstGeom prst="rect">
            <a:avLst/>
          </a:prstGeom>
        </p:spPr>
        <p:txBody>
          <a:bodyPr lIns="0" tIns="0" rIns="0" bIns="0" rtlCol="0" anchor="t">
            <a:spAutoFit/>
          </a:bodyPr>
          <a:lstStyle/>
          <a:p>
            <a:pPr>
              <a:lnSpc>
                <a:spcPts val="6018"/>
              </a:lnSpc>
              <a:spcBef>
                <a:spcPct val="0"/>
              </a:spcBef>
            </a:pPr>
            <a:r>
              <a:rPr lang="en-US" sz="4298">
                <a:solidFill>
                  <a:srgbClr val="FFFFFF"/>
                </a:solidFill>
                <a:latin typeface="League Spartan"/>
              </a:rPr>
              <a:t>INCREMENTAL MODEL</a:t>
            </a:r>
          </a:p>
        </p:txBody>
      </p:sp>
      <p:sp>
        <p:nvSpPr>
          <p:cNvPr id="6" name="AutoShape 6"/>
          <p:cNvSpPr/>
          <p:nvPr/>
        </p:nvSpPr>
        <p:spPr>
          <a:xfrm flipV="1">
            <a:off x="1028763" y="2252109"/>
            <a:ext cx="6415505" cy="38100"/>
          </a:xfrm>
          <a:prstGeom prst="line">
            <a:avLst/>
          </a:prstGeom>
          <a:ln w="38100" cap="flat">
            <a:solidFill>
              <a:srgbClr val="FFFFFF"/>
            </a:solidFill>
            <a:prstDash val="solid"/>
            <a:headEnd type="none" w="sm" len="sm"/>
            <a:tailEnd type="none" w="sm" len="sm"/>
          </a:ln>
        </p:spPr>
      </p:sp>
      <p:sp>
        <p:nvSpPr>
          <p:cNvPr id="7" name="TextBox 7"/>
          <p:cNvSpPr txBox="1"/>
          <p:nvPr/>
        </p:nvSpPr>
        <p:spPr>
          <a:xfrm>
            <a:off x="1028720" y="952500"/>
            <a:ext cx="3721080" cy="628046"/>
          </a:xfrm>
          <a:prstGeom prst="rect">
            <a:avLst/>
          </a:prstGeom>
        </p:spPr>
        <p:txBody>
          <a:bodyPr lIns="0" tIns="0" rIns="0" bIns="0" rtlCol="0" anchor="t">
            <a:spAutoFit/>
          </a:bodyPr>
          <a:lstStyle/>
          <a:p>
            <a:pPr>
              <a:lnSpc>
                <a:spcPts val="5080"/>
              </a:lnSpc>
              <a:spcBef>
                <a:spcPct val="0"/>
              </a:spcBef>
            </a:pPr>
            <a:r>
              <a:rPr lang="en-US" sz="3629">
                <a:solidFill>
                  <a:srgbClr val="A5A1A4"/>
                </a:solidFill>
                <a:latin typeface="Lato Bold"/>
              </a:rPr>
              <a:t>INTRODUCTION</a:t>
            </a:r>
          </a:p>
        </p:txBody>
      </p:sp>
      <p:sp>
        <p:nvSpPr>
          <p:cNvPr id="8" name="TextBox 8"/>
          <p:cNvSpPr txBox="1"/>
          <p:nvPr/>
        </p:nvSpPr>
        <p:spPr>
          <a:xfrm>
            <a:off x="1028650" y="2909333"/>
            <a:ext cx="6603608" cy="5220648"/>
          </a:xfrm>
          <a:prstGeom prst="rect">
            <a:avLst/>
          </a:prstGeom>
        </p:spPr>
        <p:txBody>
          <a:bodyPr lIns="0" tIns="0" rIns="0" bIns="0" rtlCol="0" anchor="t">
            <a:spAutoFit/>
          </a:bodyPr>
          <a:lstStyle/>
          <a:p>
            <a:pPr algn="just">
              <a:lnSpc>
                <a:spcPts val="4147"/>
              </a:lnSpc>
              <a:spcBef>
                <a:spcPct val="0"/>
              </a:spcBef>
            </a:pPr>
            <a:r>
              <a:rPr lang="en-US" sz="2962">
                <a:solidFill>
                  <a:srgbClr val="FFFFFF"/>
                </a:solidFill>
                <a:latin typeface="Archivo Black"/>
              </a:rPr>
              <a:t>In software development, the Incremental Model is a methodology that emphasizes breaking down complex projects into smaller, manageable parts, or 'increments.' These increments are developed and tested independently, gradually building up the final product.</a:t>
            </a:r>
          </a:p>
        </p:txBody>
      </p:sp>
      <p:sp>
        <p:nvSpPr>
          <p:cNvPr id="9" name="TextBox 9"/>
          <p:cNvSpPr txBox="1"/>
          <p:nvPr/>
        </p:nvSpPr>
        <p:spPr>
          <a:xfrm>
            <a:off x="10406520" y="958354"/>
            <a:ext cx="3721080" cy="622192"/>
          </a:xfrm>
          <a:prstGeom prst="rect">
            <a:avLst/>
          </a:prstGeom>
        </p:spPr>
        <p:txBody>
          <a:bodyPr lIns="0" tIns="0" rIns="0" bIns="0" rtlCol="0" anchor="t">
            <a:spAutoFit/>
          </a:bodyPr>
          <a:lstStyle/>
          <a:p>
            <a:pPr>
              <a:lnSpc>
                <a:spcPts val="5080"/>
              </a:lnSpc>
              <a:spcBef>
                <a:spcPct val="0"/>
              </a:spcBef>
            </a:pPr>
            <a:r>
              <a:rPr lang="en-US" sz="3629">
                <a:solidFill>
                  <a:srgbClr val="737373"/>
                </a:solidFill>
                <a:latin typeface="Lato Bold"/>
              </a:rPr>
              <a:t>WHY IS THIS</a:t>
            </a:r>
          </a:p>
        </p:txBody>
      </p:sp>
      <p:sp>
        <p:nvSpPr>
          <p:cNvPr id="10" name="TextBox 10"/>
          <p:cNvSpPr txBox="1"/>
          <p:nvPr/>
        </p:nvSpPr>
        <p:spPr>
          <a:xfrm>
            <a:off x="10406520" y="1571021"/>
            <a:ext cx="6417963" cy="738238"/>
          </a:xfrm>
          <a:prstGeom prst="rect">
            <a:avLst/>
          </a:prstGeom>
        </p:spPr>
        <p:txBody>
          <a:bodyPr lIns="0" tIns="0" rIns="0" bIns="0" rtlCol="0" anchor="t">
            <a:spAutoFit/>
          </a:bodyPr>
          <a:lstStyle/>
          <a:p>
            <a:pPr>
              <a:lnSpc>
                <a:spcPts val="6018"/>
              </a:lnSpc>
              <a:spcBef>
                <a:spcPct val="0"/>
              </a:spcBef>
            </a:pPr>
            <a:r>
              <a:rPr lang="en-US" sz="4298">
                <a:solidFill>
                  <a:srgbClr val="000000"/>
                </a:solidFill>
                <a:latin typeface="League Spartan"/>
              </a:rPr>
              <a:t>SIGNIFICANT?</a:t>
            </a:r>
          </a:p>
        </p:txBody>
      </p:sp>
      <p:sp>
        <p:nvSpPr>
          <p:cNvPr id="11" name="TextBox 11"/>
          <p:cNvSpPr txBox="1"/>
          <p:nvPr/>
        </p:nvSpPr>
        <p:spPr>
          <a:xfrm>
            <a:off x="10406520" y="2909333"/>
            <a:ext cx="6603608" cy="5744523"/>
          </a:xfrm>
          <a:prstGeom prst="rect">
            <a:avLst/>
          </a:prstGeom>
        </p:spPr>
        <p:txBody>
          <a:bodyPr lIns="0" tIns="0" rIns="0" bIns="0" rtlCol="0" anchor="t">
            <a:spAutoFit/>
          </a:bodyPr>
          <a:lstStyle/>
          <a:p>
            <a:pPr algn="just">
              <a:lnSpc>
                <a:spcPts val="4147"/>
              </a:lnSpc>
              <a:spcBef>
                <a:spcPct val="0"/>
              </a:spcBef>
            </a:pPr>
            <a:r>
              <a:rPr lang="en-US" sz="2962">
                <a:solidFill>
                  <a:srgbClr val="593C8F"/>
                </a:solidFill>
                <a:latin typeface="Archivo Black"/>
              </a:rPr>
              <a:t>The Incremental Model offers several advantages. It enables early delivery of functional components, allowing users to see and use parts of the software sooner. This iterative approach enhances manageability, reduces risk, and facilitates flexibility to accommodate changes along the way.</a:t>
            </a:r>
          </a:p>
        </p:txBody>
      </p:sp>
      <p:sp>
        <p:nvSpPr>
          <p:cNvPr id="12" name="AutoShape 12"/>
          <p:cNvSpPr/>
          <p:nvPr/>
        </p:nvSpPr>
        <p:spPr>
          <a:xfrm flipV="1">
            <a:off x="10406633" y="2290208"/>
            <a:ext cx="6415505" cy="3810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AutoShape 3"/>
          <p:cNvSpPr/>
          <p:nvPr/>
        </p:nvSpPr>
        <p:spPr>
          <a:xfrm flipV="1">
            <a:off x="485029" y="1047750"/>
            <a:ext cx="4810280" cy="0"/>
          </a:xfrm>
          <a:prstGeom prst="line">
            <a:avLst/>
          </a:prstGeom>
          <a:ln w="38100" cap="flat">
            <a:solidFill>
              <a:srgbClr val="593C8F"/>
            </a:solidFill>
            <a:prstDash val="solid"/>
            <a:headEnd type="none" w="sm" len="sm"/>
            <a:tailEnd type="none" w="sm" len="sm"/>
          </a:ln>
        </p:spPr>
      </p:sp>
      <p:grpSp>
        <p:nvGrpSpPr>
          <p:cNvPr id="4" name="Group 4"/>
          <p:cNvGrpSpPr/>
          <p:nvPr/>
        </p:nvGrpSpPr>
        <p:grpSpPr>
          <a:xfrm>
            <a:off x="15390655" y="0"/>
            <a:ext cx="2897345" cy="10287000"/>
            <a:chOff x="0" y="0"/>
            <a:chExt cx="763087" cy="2709333"/>
          </a:xfrm>
        </p:grpSpPr>
        <p:sp>
          <p:nvSpPr>
            <p:cNvPr id="5" name="Freeform 5"/>
            <p:cNvSpPr/>
            <p:nvPr/>
          </p:nvSpPr>
          <p:spPr>
            <a:xfrm>
              <a:off x="0" y="0"/>
              <a:ext cx="763087" cy="2709333"/>
            </a:xfrm>
            <a:custGeom>
              <a:avLst/>
              <a:gdLst/>
              <a:ahLst/>
              <a:cxnLst/>
              <a:rect l="l" t="t" r="r" b="b"/>
              <a:pathLst>
                <a:path w="763087" h="2709333">
                  <a:moveTo>
                    <a:pt x="0" y="0"/>
                  </a:moveTo>
                  <a:lnTo>
                    <a:pt x="763087" y="0"/>
                  </a:lnTo>
                  <a:lnTo>
                    <a:pt x="763087" y="2709333"/>
                  </a:lnTo>
                  <a:lnTo>
                    <a:pt x="0" y="2709333"/>
                  </a:lnTo>
                  <a:close/>
                </a:path>
              </a:pathLst>
            </a:custGeom>
            <a:solidFill>
              <a:srgbClr val="593C8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9382926" y="4320035"/>
            <a:ext cx="8650209" cy="2904351"/>
          </a:xfrm>
          <a:custGeom>
            <a:avLst/>
            <a:gdLst/>
            <a:ahLst/>
            <a:cxnLst/>
            <a:rect l="l" t="t" r="r" b="b"/>
            <a:pathLst>
              <a:path w="8650209" h="2904351">
                <a:moveTo>
                  <a:pt x="0" y="0"/>
                </a:moveTo>
                <a:lnTo>
                  <a:pt x="8650209" y="0"/>
                </a:lnTo>
                <a:lnTo>
                  <a:pt x="8650209" y="2904350"/>
                </a:lnTo>
                <a:lnTo>
                  <a:pt x="0" y="2904350"/>
                </a:lnTo>
                <a:lnTo>
                  <a:pt x="0" y="0"/>
                </a:lnTo>
                <a:close/>
              </a:path>
            </a:pathLst>
          </a:custGeom>
          <a:blipFill>
            <a:blip r:embed="rId3"/>
            <a:stretch>
              <a:fillRect t="-933"/>
            </a:stretch>
          </a:blipFill>
        </p:spPr>
      </p:sp>
      <p:sp>
        <p:nvSpPr>
          <p:cNvPr id="8" name="TextBox 8"/>
          <p:cNvSpPr txBox="1"/>
          <p:nvPr/>
        </p:nvSpPr>
        <p:spPr>
          <a:xfrm>
            <a:off x="411438" y="298323"/>
            <a:ext cx="4957463" cy="730377"/>
          </a:xfrm>
          <a:prstGeom prst="rect">
            <a:avLst/>
          </a:prstGeom>
        </p:spPr>
        <p:txBody>
          <a:bodyPr lIns="0" tIns="0" rIns="0" bIns="0" rtlCol="0" anchor="t">
            <a:spAutoFit/>
          </a:bodyPr>
          <a:lstStyle/>
          <a:p>
            <a:pPr>
              <a:lnSpc>
                <a:spcPts val="5943"/>
              </a:lnSpc>
              <a:spcBef>
                <a:spcPct val="0"/>
              </a:spcBef>
            </a:pPr>
            <a:r>
              <a:rPr lang="en-US" sz="4245">
                <a:solidFill>
                  <a:srgbClr val="FFFFFF"/>
                </a:solidFill>
                <a:latin typeface="League Spartan"/>
              </a:rPr>
              <a:t>PROCESS</a:t>
            </a:r>
          </a:p>
        </p:txBody>
      </p:sp>
      <p:sp>
        <p:nvSpPr>
          <p:cNvPr id="9" name="TextBox 9"/>
          <p:cNvSpPr txBox="1"/>
          <p:nvPr/>
        </p:nvSpPr>
        <p:spPr>
          <a:xfrm>
            <a:off x="0" y="1577660"/>
            <a:ext cx="9228044" cy="8322426"/>
          </a:xfrm>
          <a:prstGeom prst="rect">
            <a:avLst/>
          </a:prstGeom>
        </p:spPr>
        <p:txBody>
          <a:bodyPr lIns="0" tIns="0" rIns="0" bIns="0" rtlCol="0" anchor="t">
            <a:spAutoFit/>
          </a:bodyPr>
          <a:lstStyle/>
          <a:p>
            <a:pPr marL="467326" lvl="1" indent="-233663" algn="just">
              <a:lnSpc>
                <a:spcPts val="3030"/>
              </a:lnSpc>
              <a:spcBef>
                <a:spcPct val="0"/>
              </a:spcBef>
              <a:buFont typeface="Arial"/>
              <a:buChar char="•"/>
            </a:pPr>
            <a:r>
              <a:rPr lang="en-US" sz="2164">
                <a:solidFill>
                  <a:srgbClr val="000000"/>
                </a:solidFill>
                <a:latin typeface="Poppins Bold"/>
              </a:rPr>
              <a:t>Planning: Like any software development project, it starts with careful planning. However, in the Incremental Model, planning involves identifying the different increments or components of the system. These increments are prioritized based on their importance and interdependencies.</a:t>
            </a:r>
          </a:p>
          <a:p>
            <a:pPr marL="467326" lvl="1" indent="-233663" algn="just">
              <a:lnSpc>
                <a:spcPts val="3030"/>
              </a:lnSpc>
              <a:spcBef>
                <a:spcPct val="0"/>
              </a:spcBef>
              <a:buFont typeface="Arial"/>
              <a:buChar char="•"/>
            </a:pPr>
            <a:r>
              <a:rPr lang="en-US" sz="2164">
                <a:solidFill>
                  <a:srgbClr val="000000"/>
                </a:solidFill>
                <a:latin typeface="Poppins Bold"/>
              </a:rPr>
              <a:t>Initial Increment: The first increment is developed as a standalone system, capable of providing some basic functionality. This increment is designed, developed, and tested independently, just like in traditional methodologies.</a:t>
            </a:r>
          </a:p>
          <a:p>
            <a:pPr marL="467326" lvl="1" indent="-233663" algn="just">
              <a:lnSpc>
                <a:spcPts val="3030"/>
              </a:lnSpc>
              <a:spcBef>
                <a:spcPct val="0"/>
              </a:spcBef>
              <a:buFont typeface="Arial"/>
              <a:buChar char="•"/>
            </a:pPr>
            <a:r>
              <a:rPr lang="en-US" sz="2164">
                <a:solidFill>
                  <a:srgbClr val="000000"/>
                </a:solidFill>
                <a:latin typeface="Poppins Bold"/>
              </a:rPr>
              <a:t>Testing and Integration: Once the initial increment is complete, it undergoes rigorous testing to ensure it functions correctly. After passing testing, it's integrated into the existing system. This integration phase can sometimes be challenging, as it involves making sure that the new increment works seamlessly with the previously developed components.</a:t>
            </a:r>
          </a:p>
          <a:p>
            <a:pPr marL="467326" lvl="1" indent="-233663" algn="just">
              <a:lnSpc>
                <a:spcPts val="3030"/>
              </a:lnSpc>
              <a:spcBef>
                <a:spcPct val="0"/>
              </a:spcBef>
              <a:buFont typeface="Arial"/>
              <a:buChar char="•"/>
            </a:pPr>
            <a:r>
              <a:rPr lang="en-US" sz="2164">
                <a:solidFill>
                  <a:srgbClr val="000000"/>
                </a:solidFill>
                <a:latin typeface="Poppins Bold"/>
              </a:rPr>
              <a:t>Feedback and Iteration: Users and stakeholders get to see and interact with the initial increment early in the process. This feedback loop is crucial. It allows for adjustments and improvements based on user input, which can be incorporated in subsequent increments.</a:t>
            </a:r>
          </a:p>
          <a:p>
            <a:pPr algn="just">
              <a:lnSpc>
                <a:spcPts val="3030"/>
              </a:lnSpc>
              <a:spcBef>
                <a:spcPct val="0"/>
              </a:spcBef>
            </a:pPr>
            <a:endParaRPr lang="en-US" sz="2164">
              <a:solidFill>
                <a:srgbClr val="000000"/>
              </a:solidFill>
              <a:latin typeface="Poppi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812542" y="942975"/>
            <a:ext cx="3187885"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PROCESS</a:t>
            </a:r>
          </a:p>
        </p:txBody>
      </p:sp>
      <p:sp>
        <p:nvSpPr>
          <p:cNvPr id="4" name="AutoShape 4"/>
          <p:cNvSpPr/>
          <p:nvPr/>
        </p:nvSpPr>
        <p:spPr>
          <a:xfrm flipV="1">
            <a:off x="746581" y="1681213"/>
            <a:ext cx="4486364" cy="1905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1520190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158259" y="9175743"/>
            <a:ext cx="2087283" cy="521821"/>
          </a:xfrm>
          <a:custGeom>
            <a:avLst/>
            <a:gdLst/>
            <a:ahLst/>
            <a:cxnLst/>
            <a:rect l="l" t="t" r="r" b="b"/>
            <a:pathLst>
              <a:path w="2087283" h="521821">
                <a:moveTo>
                  <a:pt x="0" y="0"/>
                </a:moveTo>
                <a:lnTo>
                  <a:pt x="2087282" y="0"/>
                </a:lnTo>
                <a:lnTo>
                  <a:pt x="2087282" y="521820"/>
                </a:lnTo>
                <a:lnTo>
                  <a:pt x="0" y="521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8681607" y="3959857"/>
            <a:ext cx="9432696" cy="3196636"/>
          </a:xfrm>
          <a:custGeom>
            <a:avLst/>
            <a:gdLst/>
            <a:ahLst/>
            <a:cxnLst/>
            <a:rect l="l" t="t" r="r" b="b"/>
            <a:pathLst>
              <a:path w="9432696" h="3196636">
                <a:moveTo>
                  <a:pt x="0" y="0"/>
                </a:moveTo>
                <a:lnTo>
                  <a:pt x="9432696" y="0"/>
                </a:lnTo>
                <a:lnTo>
                  <a:pt x="9432696" y="3196636"/>
                </a:lnTo>
                <a:lnTo>
                  <a:pt x="0" y="3196636"/>
                </a:lnTo>
                <a:lnTo>
                  <a:pt x="0" y="0"/>
                </a:lnTo>
                <a:close/>
              </a:path>
            </a:pathLst>
          </a:custGeom>
          <a:blipFill>
            <a:blip r:embed="rId5"/>
            <a:stretch>
              <a:fillRect/>
            </a:stretch>
          </a:blipFill>
        </p:spPr>
      </p:sp>
      <p:sp>
        <p:nvSpPr>
          <p:cNvPr id="10" name="TextBox 10"/>
          <p:cNvSpPr txBox="1"/>
          <p:nvPr/>
        </p:nvSpPr>
        <p:spPr>
          <a:xfrm>
            <a:off x="330938" y="2180380"/>
            <a:ext cx="8190548" cy="7256272"/>
          </a:xfrm>
          <a:prstGeom prst="rect">
            <a:avLst/>
          </a:prstGeom>
        </p:spPr>
        <p:txBody>
          <a:bodyPr lIns="0" tIns="0" rIns="0" bIns="0" rtlCol="0" anchor="t">
            <a:spAutoFit/>
          </a:bodyPr>
          <a:lstStyle/>
          <a:p>
            <a:pPr algn="just">
              <a:lnSpc>
                <a:spcPts val="3362"/>
              </a:lnSpc>
            </a:pPr>
            <a:r>
              <a:rPr lang="en-US" sz="2401">
                <a:solidFill>
                  <a:srgbClr val="000000"/>
                </a:solidFill>
                <a:latin typeface="Poppins Bold"/>
              </a:rPr>
              <a:t>7.Repeat the Process: Steps 2 through 4 are repeated for each subsequent increment. This iterative cycle continues until all planned increments are developed and integrated. Each increment adds more features and functionality to the system.</a:t>
            </a:r>
          </a:p>
          <a:p>
            <a:pPr algn="just">
              <a:lnSpc>
                <a:spcPts val="3362"/>
              </a:lnSpc>
            </a:pPr>
            <a:r>
              <a:rPr lang="en-US" sz="2401">
                <a:solidFill>
                  <a:srgbClr val="000000"/>
                </a:solidFill>
                <a:latin typeface="Poppins Bold"/>
              </a:rPr>
              <a:t>8.Final Testing and Deployment: After all increments are developed, integrated, and tested, the final system is subjected to comprehensive testing to ensure that everything works harmoniously. Once it meets the desired quality standards, it can be deployed for production use.</a:t>
            </a:r>
          </a:p>
          <a:p>
            <a:pPr algn="just">
              <a:lnSpc>
                <a:spcPts val="3362"/>
              </a:lnSpc>
            </a:pPr>
            <a:r>
              <a:rPr lang="en-US" sz="2401">
                <a:solidFill>
                  <a:srgbClr val="000000"/>
                </a:solidFill>
                <a:latin typeface="Poppins Bold"/>
              </a:rPr>
              <a:t>9.Maintenance and Enhancements: Post-deployment, the Incremental Model still offers advantages. Maintenance and further enhancements are easier to manage since the system is modular and well-structured.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sp>
      <p:sp>
        <p:nvSpPr>
          <p:cNvPr id="3" name="TextBox 3"/>
          <p:cNvSpPr txBox="1"/>
          <p:nvPr/>
        </p:nvSpPr>
        <p:spPr>
          <a:xfrm>
            <a:off x="1028720" y="1494821"/>
            <a:ext cx="6544963"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ADVANTAGES</a:t>
            </a:r>
          </a:p>
        </p:txBody>
      </p:sp>
      <p:sp>
        <p:nvSpPr>
          <p:cNvPr id="4" name="AutoShape 4"/>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5" name="AutoShape 5"/>
          <p:cNvSpPr/>
          <p:nvPr/>
        </p:nvSpPr>
        <p:spPr>
          <a:xfrm>
            <a:off x="1028003" y="2158269"/>
            <a:ext cx="4513216" cy="0"/>
          </a:xfrm>
          <a:prstGeom prst="line">
            <a:avLst/>
          </a:prstGeom>
          <a:ln w="38100" cap="flat">
            <a:solidFill>
              <a:srgbClr val="000000"/>
            </a:solidFill>
            <a:prstDash val="solid"/>
            <a:headEnd type="none" w="sm" len="sm"/>
            <a:tailEnd type="none" w="sm" len="sm"/>
          </a:ln>
        </p:spPr>
      </p:sp>
      <p:sp>
        <p:nvSpPr>
          <p:cNvPr id="6" name="Freeform 6"/>
          <p:cNvSpPr/>
          <p:nvPr/>
        </p:nvSpPr>
        <p:spPr>
          <a:xfrm>
            <a:off x="1028003" y="8997390"/>
            <a:ext cx="2087283" cy="521821"/>
          </a:xfrm>
          <a:custGeom>
            <a:avLst/>
            <a:gdLst/>
            <a:ahLst/>
            <a:cxnLst/>
            <a:rect l="l" t="t" r="r" b="b"/>
            <a:pathLst>
              <a:path w="2087283" h="521821">
                <a:moveTo>
                  <a:pt x="0" y="0"/>
                </a:moveTo>
                <a:lnTo>
                  <a:pt x="2087283" y="0"/>
                </a:lnTo>
                <a:lnTo>
                  <a:pt x="2087283" y="521820"/>
                </a:lnTo>
                <a:lnTo>
                  <a:pt x="0" y="521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8766438" y="0"/>
            <a:ext cx="9521562" cy="10287000"/>
            <a:chOff x="0" y="0"/>
            <a:chExt cx="2507736" cy="2709333"/>
          </a:xfrm>
        </p:grpSpPr>
        <p:sp>
          <p:nvSpPr>
            <p:cNvPr id="8" name="Freeform 8"/>
            <p:cNvSpPr/>
            <p:nvPr/>
          </p:nvSpPr>
          <p:spPr>
            <a:xfrm>
              <a:off x="0" y="0"/>
              <a:ext cx="2507736" cy="2709333"/>
            </a:xfrm>
            <a:custGeom>
              <a:avLst/>
              <a:gdLst/>
              <a:ahLst/>
              <a:cxnLst/>
              <a:rect l="l" t="t" r="r" b="b"/>
              <a:pathLst>
                <a:path w="2507736" h="2709333">
                  <a:moveTo>
                    <a:pt x="0" y="0"/>
                  </a:moveTo>
                  <a:lnTo>
                    <a:pt x="2507736" y="0"/>
                  </a:lnTo>
                  <a:lnTo>
                    <a:pt x="2507736" y="2709333"/>
                  </a:lnTo>
                  <a:lnTo>
                    <a:pt x="0" y="2709333"/>
                  </a:lnTo>
                  <a:close/>
                </a:path>
              </a:pathLst>
            </a:custGeom>
            <a:solidFill>
              <a:srgbClr val="593C8F"/>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1564728" y="2348155"/>
            <a:ext cx="862961" cy="86296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1564728" y="4995562"/>
            <a:ext cx="862961" cy="86296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1564728" y="7304072"/>
            <a:ext cx="862961" cy="86296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6666194" y="3103584"/>
            <a:ext cx="4200487" cy="4200487"/>
          </a:xfrm>
          <a:custGeom>
            <a:avLst/>
            <a:gdLst/>
            <a:ahLst/>
            <a:cxnLst/>
            <a:rect l="l" t="t" r="r" b="b"/>
            <a:pathLst>
              <a:path w="4200487" h="4200487">
                <a:moveTo>
                  <a:pt x="0" y="0"/>
                </a:moveTo>
                <a:lnTo>
                  <a:pt x="4200488" y="0"/>
                </a:lnTo>
                <a:lnTo>
                  <a:pt x="4200488" y="4200488"/>
                </a:lnTo>
                <a:lnTo>
                  <a:pt x="0" y="4200488"/>
                </a:lnTo>
                <a:lnTo>
                  <a:pt x="0" y="0"/>
                </a:lnTo>
                <a:close/>
              </a:path>
            </a:pathLst>
          </a:custGeom>
          <a:blipFill>
            <a:blip r:embed="rId5"/>
            <a:stretch>
              <a:fillRect/>
            </a:stretch>
          </a:blipFill>
        </p:spPr>
      </p:sp>
      <p:sp>
        <p:nvSpPr>
          <p:cNvPr id="20" name="TextBox 20"/>
          <p:cNvSpPr txBox="1"/>
          <p:nvPr/>
        </p:nvSpPr>
        <p:spPr>
          <a:xfrm>
            <a:off x="1028720" y="952500"/>
            <a:ext cx="4706990" cy="565677"/>
          </a:xfrm>
          <a:prstGeom prst="rect">
            <a:avLst/>
          </a:prstGeom>
        </p:spPr>
        <p:txBody>
          <a:bodyPr lIns="0" tIns="0" rIns="0" bIns="0" rtlCol="0" anchor="t">
            <a:spAutoFit/>
          </a:bodyPr>
          <a:lstStyle/>
          <a:p>
            <a:pPr>
              <a:lnSpc>
                <a:spcPts val="4520"/>
              </a:lnSpc>
              <a:spcBef>
                <a:spcPct val="0"/>
              </a:spcBef>
            </a:pPr>
            <a:r>
              <a:rPr lang="en-US" sz="3229">
                <a:solidFill>
                  <a:srgbClr val="000000"/>
                </a:solidFill>
                <a:latin typeface="Lato Bold"/>
              </a:rPr>
              <a:t>INCREMENTAL MODEL</a:t>
            </a:r>
          </a:p>
        </p:txBody>
      </p:sp>
      <p:sp>
        <p:nvSpPr>
          <p:cNvPr id="21" name="TextBox 21"/>
          <p:cNvSpPr txBox="1"/>
          <p:nvPr/>
        </p:nvSpPr>
        <p:spPr>
          <a:xfrm>
            <a:off x="771704" y="2413700"/>
            <a:ext cx="5359375" cy="32451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000000"/>
                </a:solidFill>
                <a:latin typeface="Poppins Bold"/>
              </a:rPr>
              <a:t>Early Delivery of Partial Functionality:</a:t>
            </a:r>
          </a:p>
        </p:txBody>
      </p:sp>
      <p:sp>
        <p:nvSpPr>
          <p:cNvPr id="22" name="TextBox 22"/>
          <p:cNvSpPr txBox="1"/>
          <p:nvPr/>
        </p:nvSpPr>
        <p:spPr>
          <a:xfrm>
            <a:off x="771704" y="4579557"/>
            <a:ext cx="4769516" cy="32451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000000"/>
                </a:solidFill>
                <a:latin typeface="Poppins Bold"/>
              </a:rPr>
              <a:t>Better Manageability and Control:</a:t>
            </a:r>
          </a:p>
        </p:txBody>
      </p:sp>
      <p:sp>
        <p:nvSpPr>
          <p:cNvPr id="23" name="TextBox 23"/>
          <p:cNvSpPr txBox="1"/>
          <p:nvPr/>
        </p:nvSpPr>
        <p:spPr>
          <a:xfrm>
            <a:off x="771704" y="6795484"/>
            <a:ext cx="4769516" cy="32451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000000"/>
                </a:solidFill>
                <a:latin typeface="Poppins Bold"/>
              </a:rPr>
              <a:t>Easier Testing and Debugging: </a:t>
            </a:r>
          </a:p>
        </p:txBody>
      </p:sp>
      <p:sp>
        <p:nvSpPr>
          <p:cNvPr id="24" name="TextBox 24"/>
          <p:cNvSpPr txBox="1"/>
          <p:nvPr/>
        </p:nvSpPr>
        <p:spPr>
          <a:xfrm>
            <a:off x="12484839" y="2046988"/>
            <a:ext cx="5551644" cy="32451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FFFFFF"/>
                </a:solidFill>
                <a:latin typeface="Poppins"/>
              </a:rPr>
              <a:t>Customer Feedback is Incorporated Early :</a:t>
            </a:r>
          </a:p>
        </p:txBody>
      </p:sp>
      <p:sp>
        <p:nvSpPr>
          <p:cNvPr id="25" name="TextBox 25"/>
          <p:cNvSpPr txBox="1"/>
          <p:nvPr/>
        </p:nvSpPr>
        <p:spPr>
          <a:xfrm>
            <a:off x="12524684" y="4302665"/>
            <a:ext cx="5400117" cy="32451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FFFFFF"/>
                </a:solidFill>
                <a:latin typeface="Poppins Bold"/>
              </a:rPr>
              <a:t>Reduced Risk of Project Failure:</a:t>
            </a:r>
          </a:p>
        </p:txBody>
      </p:sp>
      <p:sp>
        <p:nvSpPr>
          <p:cNvPr id="26" name="TextBox 26"/>
          <p:cNvSpPr txBox="1"/>
          <p:nvPr/>
        </p:nvSpPr>
        <p:spPr>
          <a:xfrm>
            <a:off x="12560602" y="6655704"/>
            <a:ext cx="5400117" cy="64836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FFFFFF"/>
                </a:solidFill>
                <a:latin typeface="Poppins"/>
              </a:rPr>
              <a:t>Modular Development Facilitates Parallel Work:</a:t>
            </a:r>
          </a:p>
        </p:txBody>
      </p:sp>
      <p:sp>
        <p:nvSpPr>
          <p:cNvPr id="27" name="TextBox 27"/>
          <p:cNvSpPr txBox="1"/>
          <p:nvPr/>
        </p:nvSpPr>
        <p:spPr>
          <a:xfrm>
            <a:off x="1029792" y="2722485"/>
            <a:ext cx="4847485" cy="1676097"/>
          </a:xfrm>
          <a:prstGeom prst="rect">
            <a:avLst/>
          </a:prstGeom>
        </p:spPr>
        <p:txBody>
          <a:bodyPr lIns="0" tIns="0" rIns="0" bIns="0" rtlCol="0" anchor="t">
            <a:spAutoFit/>
          </a:bodyPr>
          <a:lstStyle/>
          <a:p>
            <a:pPr algn="just">
              <a:lnSpc>
                <a:spcPts val="2641"/>
              </a:lnSpc>
              <a:spcBef>
                <a:spcPct val="0"/>
              </a:spcBef>
            </a:pPr>
            <a:r>
              <a:rPr lang="en-US" sz="1886">
                <a:solidFill>
                  <a:srgbClr val="000000"/>
                </a:solidFill>
                <a:latin typeface="Arimo"/>
              </a:rPr>
              <a:t>The Incremental Model allows for the delivery of partial, functional versions of the software early in the development process. Users can start benefiting from the system sooner, providing valuable feedback and insights.</a:t>
            </a:r>
          </a:p>
        </p:txBody>
      </p:sp>
      <p:sp>
        <p:nvSpPr>
          <p:cNvPr id="28" name="TextBox 28"/>
          <p:cNvSpPr txBox="1"/>
          <p:nvPr/>
        </p:nvSpPr>
        <p:spPr>
          <a:xfrm>
            <a:off x="1029792" y="4938412"/>
            <a:ext cx="4847485" cy="1676097"/>
          </a:xfrm>
          <a:prstGeom prst="rect">
            <a:avLst/>
          </a:prstGeom>
        </p:spPr>
        <p:txBody>
          <a:bodyPr lIns="0" tIns="0" rIns="0" bIns="0" rtlCol="0" anchor="t">
            <a:spAutoFit/>
          </a:bodyPr>
          <a:lstStyle/>
          <a:p>
            <a:pPr algn="just">
              <a:lnSpc>
                <a:spcPts val="2641"/>
              </a:lnSpc>
              <a:spcBef>
                <a:spcPct val="0"/>
              </a:spcBef>
            </a:pPr>
            <a:r>
              <a:rPr lang="en-US" sz="1886">
                <a:solidFill>
                  <a:srgbClr val="000000"/>
                </a:solidFill>
                <a:latin typeface="Arimo"/>
              </a:rPr>
              <a:t>Breaking the project into increments makes it more manageable. Each increment has its own development and testing cycle, making it easier to monitor progress and control the project's overall trajectory.</a:t>
            </a:r>
          </a:p>
        </p:txBody>
      </p:sp>
      <p:sp>
        <p:nvSpPr>
          <p:cNvPr id="29" name="TextBox 29"/>
          <p:cNvSpPr txBox="1"/>
          <p:nvPr/>
        </p:nvSpPr>
        <p:spPr>
          <a:xfrm>
            <a:off x="1029792" y="7184756"/>
            <a:ext cx="4847485" cy="1676097"/>
          </a:xfrm>
          <a:prstGeom prst="rect">
            <a:avLst/>
          </a:prstGeom>
        </p:spPr>
        <p:txBody>
          <a:bodyPr lIns="0" tIns="0" rIns="0" bIns="0" rtlCol="0" anchor="t">
            <a:spAutoFit/>
          </a:bodyPr>
          <a:lstStyle/>
          <a:p>
            <a:pPr algn="just">
              <a:lnSpc>
                <a:spcPts val="2641"/>
              </a:lnSpc>
              <a:spcBef>
                <a:spcPct val="0"/>
              </a:spcBef>
            </a:pPr>
            <a:r>
              <a:rPr lang="en-US" sz="1886">
                <a:solidFill>
                  <a:srgbClr val="000000"/>
                </a:solidFill>
                <a:latin typeface="Arimo"/>
              </a:rPr>
              <a:t>Testing is more focused on smaller increments, which simplifies the testing process. Developers can identify and address issues more efficiently since they are working with smaller sections of the code.</a:t>
            </a:r>
          </a:p>
        </p:txBody>
      </p:sp>
      <p:sp>
        <p:nvSpPr>
          <p:cNvPr id="30" name="TextBox 30"/>
          <p:cNvSpPr txBox="1"/>
          <p:nvPr/>
        </p:nvSpPr>
        <p:spPr>
          <a:xfrm>
            <a:off x="12742014" y="2542621"/>
            <a:ext cx="4965457" cy="1676097"/>
          </a:xfrm>
          <a:prstGeom prst="rect">
            <a:avLst/>
          </a:prstGeom>
        </p:spPr>
        <p:txBody>
          <a:bodyPr lIns="0" tIns="0" rIns="0" bIns="0" rtlCol="0" anchor="t">
            <a:spAutoFit/>
          </a:bodyPr>
          <a:lstStyle/>
          <a:p>
            <a:pPr algn="just">
              <a:lnSpc>
                <a:spcPts val="2641"/>
              </a:lnSpc>
              <a:spcBef>
                <a:spcPct val="0"/>
              </a:spcBef>
            </a:pPr>
            <a:r>
              <a:rPr lang="en-US" sz="1886">
                <a:solidFill>
                  <a:srgbClr val="000000"/>
                </a:solidFill>
                <a:latin typeface="Arimo"/>
              </a:rPr>
              <a:t>Users get to interact with the initial increment sooner, allowing them to provide feedback and suggestions. This early feedback loop ensures that the final product aligns better with user expectations.</a:t>
            </a:r>
          </a:p>
        </p:txBody>
      </p:sp>
      <p:sp>
        <p:nvSpPr>
          <p:cNvPr id="31" name="TextBox 31"/>
          <p:cNvSpPr txBox="1"/>
          <p:nvPr/>
        </p:nvSpPr>
        <p:spPr>
          <a:xfrm>
            <a:off x="12742014" y="4798632"/>
            <a:ext cx="5084268" cy="1676097"/>
          </a:xfrm>
          <a:prstGeom prst="rect">
            <a:avLst/>
          </a:prstGeom>
        </p:spPr>
        <p:txBody>
          <a:bodyPr lIns="0" tIns="0" rIns="0" bIns="0" rtlCol="0" anchor="t">
            <a:spAutoFit/>
          </a:bodyPr>
          <a:lstStyle/>
          <a:p>
            <a:pPr algn="just">
              <a:lnSpc>
                <a:spcPts val="2641"/>
              </a:lnSpc>
              <a:spcBef>
                <a:spcPct val="0"/>
              </a:spcBef>
            </a:pPr>
            <a:r>
              <a:rPr lang="en-US" sz="1886">
                <a:solidFill>
                  <a:srgbClr val="000000"/>
                </a:solidFill>
                <a:latin typeface="Arimo"/>
              </a:rPr>
              <a:t>By delivering functional increments incrementally, the project's risk is distributed across multiple phases. This reduces the chance of a catastrophic project failure, as issues can be identified and addressed early.</a:t>
            </a:r>
          </a:p>
        </p:txBody>
      </p:sp>
      <p:sp>
        <p:nvSpPr>
          <p:cNvPr id="32" name="TextBox 32"/>
          <p:cNvSpPr txBox="1"/>
          <p:nvPr/>
        </p:nvSpPr>
        <p:spPr>
          <a:xfrm>
            <a:off x="12742014" y="7475522"/>
            <a:ext cx="4965457" cy="2009472"/>
          </a:xfrm>
          <a:prstGeom prst="rect">
            <a:avLst/>
          </a:prstGeom>
        </p:spPr>
        <p:txBody>
          <a:bodyPr lIns="0" tIns="0" rIns="0" bIns="0" rtlCol="0" anchor="t">
            <a:spAutoFit/>
          </a:bodyPr>
          <a:lstStyle/>
          <a:p>
            <a:pPr algn="just">
              <a:lnSpc>
                <a:spcPts val="2641"/>
              </a:lnSpc>
            </a:pPr>
            <a:r>
              <a:rPr lang="en-US" sz="1886">
                <a:solidFill>
                  <a:srgbClr val="000000"/>
                </a:solidFill>
                <a:latin typeface="Arimo"/>
              </a:rPr>
              <a:t>The modular nature of the Incremental Model enables different teams or developers to work on separate increments simultaneously. This parallel development can significantly reduce project timelines.</a:t>
            </a:r>
          </a:p>
          <a:p>
            <a:pPr algn="just">
              <a:lnSpc>
                <a:spcPts val="2641"/>
              </a:lnSpc>
              <a:spcBef>
                <a:spcPct val="0"/>
              </a:spcBef>
            </a:pPr>
            <a:endParaRPr lang="en-US" sz="1886">
              <a:solidFill>
                <a:srgbClr val="000000"/>
              </a:solidFill>
              <a:latin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20" y="1494821"/>
            <a:ext cx="6544963"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DISADVANTAGES</a:t>
            </a:r>
          </a:p>
        </p:txBody>
      </p:sp>
      <p:sp>
        <p:nvSpPr>
          <p:cNvPr id="3" name="AutoShape 3"/>
          <p:cNvSpPr/>
          <p:nvPr/>
        </p:nvSpPr>
        <p:spPr>
          <a:xfrm flipH="1">
            <a:off x="1028720" y="2186817"/>
            <a:ext cx="0" cy="0"/>
          </a:xfrm>
          <a:prstGeom prst="line">
            <a:avLst/>
          </a:prstGeom>
          <a:ln w="19050" cap="flat">
            <a:solidFill>
              <a:srgbClr val="000000"/>
            </a:solidFill>
            <a:prstDash val="solid"/>
            <a:headEnd type="none" w="sm" len="sm"/>
            <a:tailEnd type="none" w="sm" len="sm"/>
          </a:ln>
        </p:spPr>
      </p:sp>
      <p:sp>
        <p:nvSpPr>
          <p:cNvPr id="4" name="AutoShape 4"/>
          <p:cNvSpPr/>
          <p:nvPr/>
        </p:nvSpPr>
        <p:spPr>
          <a:xfrm>
            <a:off x="1029792" y="2252109"/>
            <a:ext cx="4977423" cy="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7573683" y="0"/>
            <a:ext cx="10714317" cy="10287000"/>
            <a:chOff x="0" y="0"/>
            <a:chExt cx="2821878" cy="2709333"/>
          </a:xfrm>
        </p:grpSpPr>
        <p:sp>
          <p:nvSpPr>
            <p:cNvPr id="6" name="Freeform 6"/>
            <p:cNvSpPr/>
            <p:nvPr/>
          </p:nvSpPr>
          <p:spPr>
            <a:xfrm>
              <a:off x="0" y="0"/>
              <a:ext cx="2821878" cy="2709333"/>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701767" y="2461325"/>
            <a:ext cx="862961" cy="86296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701767" y="4995562"/>
            <a:ext cx="862961" cy="86296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701767" y="7208822"/>
            <a:ext cx="862961" cy="8629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6131079" y="3769798"/>
            <a:ext cx="3976931" cy="4177448"/>
          </a:xfrm>
          <a:custGeom>
            <a:avLst/>
            <a:gdLst/>
            <a:ahLst/>
            <a:cxnLst/>
            <a:rect l="l" t="t" r="r" b="b"/>
            <a:pathLst>
              <a:path w="3976931" h="4177448">
                <a:moveTo>
                  <a:pt x="0" y="0"/>
                </a:moveTo>
                <a:lnTo>
                  <a:pt x="3976930" y="0"/>
                </a:lnTo>
                <a:lnTo>
                  <a:pt x="3976930" y="4177449"/>
                </a:lnTo>
                <a:lnTo>
                  <a:pt x="0" y="4177449"/>
                </a:lnTo>
                <a:lnTo>
                  <a:pt x="0" y="0"/>
                </a:lnTo>
                <a:close/>
              </a:path>
            </a:pathLst>
          </a:custGeom>
          <a:blipFill>
            <a:blip r:embed="rId2"/>
            <a:stretch>
              <a:fillRect/>
            </a:stretch>
          </a:blipFill>
        </p:spPr>
      </p:sp>
      <p:sp>
        <p:nvSpPr>
          <p:cNvPr id="18" name="TextBox 18"/>
          <p:cNvSpPr txBox="1"/>
          <p:nvPr/>
        </p:nvSpPr>
        <p:spPr>
          <a:xfrm>
            <a:off x="1028720" y="952500"/>
            <a:ext cx="4706990" cy="565677"/>
          </a:xfrm>
          <a:prstGeom prst="rect">
            <a:avLst/>
          </a:prstGeom>
        </p:spPr>
        <p:txBody>
          <a:bodyPr lIns="0" tIns="0" rIns="0" bIns="0" rtlCol="0" anchor="t">
            <a:spAutoFit/>
          </a:bodyPr>
          <a:lstStyle/>
          <a:p>
            <a:pPr>
              <a:lnSpc>
                <a:spcPts val="4520"/>
              </a:lnSpc>
              <a:spcBef>
                <a:spcPct val="0"/>
              </a:spcBef>
            </a:pPr>
            <a:r>
              <a:rPr lang="en-US" sz="3229">
                <a:solidFill>
                  <a:srgbClr val="000000"/>
                </a:solidFill>
                <a:latin typeface="Lato Bold"/>
              </a:rPr>
              <a:t>INCREMENTAL MODEL</a:t>
            </a:r>
          </a:p>
        </p:txBody>
      </p:sp>
      <p:sp>
        <p:nvSpPr>
          <p:cNvPr id="19" name="TextBox 19"/>
          <p:cNvSpPr txBox="1"/>
          <p:nvPr/>
        </p:nvSpPr>
        <p:spPr>
          <a:xfrm>
            <a:off x="771704" y="2413700"/>
            <a:ext cx="5359375" cy="32451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000000"/>
                </a:solidFill>
                <a:latin typeface="Poppins Bold"/>
              </a:rPr>
              <a:t>Higher Initial Cost and Time for Planning:</a:t>
            </a:r>
          </a:p>
        </p:txBody>
      </p:sp>
      <p:sp>
        <p:nvSpPr>
          <p:cNvPr id="20" name="TextBox 20"/>
          <p:cNvSpPr txBox="1"/>
          <p:nvPr/>
        </p:nvSpPr>
        <p:spPr>
          <a:xfrm>
            <a:off x="771704" y="4442667"/>
            <a:ext cx="4769516" cy="64836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000000"/>
                </a:solidFill>
                <a:latin typeface="Poppins Bold"/>
              </a:rPr>
              <a:t>Requires a Clear and Well-Defined Overall System Architecture:</a:t>
            </a:r>
          </a:p>
        </p:txBody>
      </p:sp>
      <p:sp>
        <p:nvSpPr>
          <p:cNvPr id="21" name="TextBox 21"/>
          <p:cNvSpPr txBox="1"/>
          <p:nvPr/>
        </p:nvSpPr>
        <p:spPr>
          <a:xfrm>
            <a:off x="769561" y="6852856"/>
            <a:ext cx="5105573" cy="64836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000000"/>
                </a:solidFill>
                <a:latin typeface="Poppins Bold"/>
              </a:rPr>
              <a:t>Integration Challenges Between Increments:</a:t>
            </a:r>
          </a:p>
        </p:txBody>
      </p:sp>
      <p:sp>
        <p:nvSpPr>
          <p:cNvPr id="22" name="TextBox 22"/>
          <p:cNvSpPr txBox="1"/>
          <p:nvPr/>
        </p:nvSpPr>
        <p:spPr>
          <a:xfrm>
            <a:off x="11976479" y="2010246"/>
            <a:ext cx="5551644" cy="32451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FFFFFF"/>
                </a:solidFill>
                <a:latin typeface="Poppins"/>
              </a:rPr>
              <a:t>Continuous Testing and Validation Needed:</a:t>
            </a:r>
          </a:p>
        </p:txBody>
      </p:sp>
      <p:sp>
        <p:nvSpPr>
          <p:cNvPr id="23" name="TextBox 23"/>
          <p:cNvSpPr txBox="1"/>
          <p:nvPr/>
        </p:nvSpPr>
        <p:spPr>
          <a:xfrm>
            <a:off x="12076513" y="4302665"/>
            <a:ext cx="5400117" cy="32451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FFFFFF"/>
                </a:solidFill>
                <a:latin typeface="Poppins"/>
              </a:rPr>
              <a:t>Not Suitable for Small Projects:</a:t>
            </a:r>
          </a:p>
        </p:txBody>
      </p:sp>
      <p:sp>
        <p:nvSpPr>
          <p:cNvPr id="24" name="TextBox 24"/>
          <p:cNvSpPr txBox="1"/>
          <p:nvPr/>
        </p:nvSpPr>
        <p:spPr>
          <a:xfrm>
            <a:off x="12014361" y="6693804"/>
            <a:ext cx="5475880" cy="324517"/>
          </a:xfrm>
          <a:prstGeom prst="rect">
            <a:avLst/>
          </a:prstGeom>
        </p:spPr>
        <p:txBody>
          <a:bodyPr lIns="0" tIns="0" rIns="0" bIns="0" rtlCol="0" anchor="t">
            <a:spAutoFit/>
          </a:bodyPr>
          <a:lstStyle/>
          <a:p>
            <a:pPr marL="399142" lvl="1" indent="-199571">
              <a:lnSpc>
                <a:spcPts val="2588"/>
              </a:lnSpc>
              <a:buFont typeface="Arial"/>
              <a:buChar char="•"/>
            </a:pPr>
            <a:r>
              <a:rPr lang="en-US" sz="1848">
                <a:solidFill>
                  <a:srgbClr val="FFFFFF"/>
                </a:solidFill>
                <a:latin typeface="Poppins"/>
              </a:rPr>
              <a:t>Incomplete Increments May Not Be Usable:</a:t>
            </a:r>
          </a:p>
        </p:txBody>
      </p:sp>
      <p:sp>
        <p:nvSpPr>
          <p:cNvPr id="25" name="TextBox 25"/>
          <p:cNvSpPr txBox="1"/>
          <p:nvPr/>
        </p:nvSpPr>
        <p:spPr>
          <a:xfrm>
            <a:off x="1029792" y="2722485"/>
            <a:ext cx="4847485" cy="1676097"/>
          </a:xfrm>
          <a:prstGeom prst="rect">
            <a:avLst/>
          </a:prstGeom>
        </p:spPr>
        <p:txBody>
          <a:bodyPr lIns="0" tIns="0" rIns="0" bIns="0" rtlCol="0" anchor="t">
            <a:spAutoFit/>
          </a:bodyPr>
          <a:lstStyle/>
          <a:p>
            <a:pPr algn="just">
              <a:lnSpc>
                <a:spcPts val="2641"/>
              </a:lnSpc>
              <a:spcBef>
                <a:spcPct val="0"/>
              </a:spcBef>
            </a:pPr>
            <a:r>
              <a:rPr lang="en-US" sz="1886">
                <a:solidFill>
                  <a:srgbClr val="000000"/>
                </a:solidFill>
                <a:latin typeface="Arimo"/>
              </a:rPr>
              <a:t>The Incremental Model requires thorough planning to identify increments and their dependencies. This initial planning phase can be time-consuming and may incur higher costs upfront.</a:t>
            </a:r>
          </a:p>
        </p:txBody>
      </p:sp>
      <p:sp>
        <p:nvSpPr>
          <p:cNvPr id="26" name="TextBox 26"/>
          <p:cNvSpPr txBox="1"/>
          <p:nvPr/>
        </p:nvSpPr>
        <p:spPr>
          <a:xfrm>
            <a:off x="1027649" y="5129134"/>
            <a:ext cx="4847485" cy="1676097"/>
          </a:xfrm>
          <a:prstGeom prst="rect">
            <a:avLst/>
          </a:prstGeom>
        </p:spPr>
        <p:txBody>
          <a:bodyPr lIns="0" tIns="0" rIns="0" bIns="0" rtlCol="0" anchor="t">
            <a:spAutoFit/>
          </a:bodyPr>
          <a:lstStyle/>
          <a:p>
            <a:pPr algn="just">
              <a:lnSpc>
                <a:spcPts val="2641"/>
              </a:lnSpc>
              <a:spcBef>
                <a:spcPct val="0"/>
              </a:spcBef>
            </a:pPr>
            <a:r>
              <a:rPr lang="en-US" sz="1886">
                <a:solidFill>
                  <a:srgbClr val="000000"/>
                </a:solidFill>
                <a:latin typeface="Arimo"/>
              </a:rPr>
              <a:t>To successfully integrate increments, a clear and well-defined system architecture is essential. Without it, integration challenges can arise, leading to delays and complications.</a:t>
            </a:r>
          </a:p>
        </p:txBody>
      </p:sp>
      <p:sp>
        <p:nvSpPr>
          <p:cNvPr id="27" name="TextBox 27"/>
          <p:cNvSpPr txBox="1"/>
          <p:nvPr/>
        </p:nvSpPr>
        <p:spPr>
          <a:xfrm>
            <a:off x="1029792" y="7510748"/>
            <a:ext cx="4845342" cy="2009472"/>
          </a:xfrm>
          <a:prstGeom prst="rect">
            <a:avLst/>
          </a:prstGeom>
        </p:spPr>
        <p:txBody>
          <a:bodyPr lIns="0" tIns="0" rIns="0" bIns="0" rtlCol="0" anchor="t">
            <a:spAutoFit/>
          </a:bodyPr>
          <a:lstStyle/>
          <a:p>
            <a:pPr algn="just">
              <a:lnSpc>
                <a:spcPts val="2641"/>
              </a:lnSpc>
              <a:spcBef>
                <a:spcPct val="0"/>
              </a:spcBef>
            </a:pPr>
            <a:r>
              <a:rPr lang="en-US" sz="1886">
                <a:solidFill>
                  <a:srgbClr val="000000"/>
                </a:solidFill>
                <a:latin typeface="Arimo"/>
              </a:rPr>
              <a:t>Integrating different increments can be complex, especially if they have interdependencies. Ensuring that all increments work seamlessly together can be challenging and may lead to unexpected issues.</a:t>
            </a:r>
          </a:p>
        </p:txBody>
      </p:sp>
      <p:sp>
        <p:nvSpPr>
          <p:cNvPr id="28" name="TextBox 28"/>
          <p:cNvSpPr txBox="1"/>
          <p:nvPr/>
        </p:nvSpPr>
        <p:spPr>
          <a:xfrm>
            <a:off x="12293843" y="2542621"/>
            <a:ext cx="4965457" cy="1676097"/>
          </a:xfrm>
          <a:prstGeom prst="rect">
            <a:avLst/>
          </a:prstGeom>
        </p:spPr>
        <p:txBody>
          <a:bodyPr lIns="0" tIns="0" rIns="0" bIns="0" rtlCol="0" anchor="t">
            <a:spAutoFit/>
          </a:bodyPr>
          <a:lstStyle/>
          <a:p>
            <a:pPr algn="just">
              <a:lnSpc>
                <a:spcPts val="2641"/>
              </a:lnSpc>
              <a:spcBef>
                <a:spcPct val="0"/>
              </a:spcBef>
            </a:pPr>
            <a:r>
              <a:rPr lang="en-US" sz="1886">
                <a:solidFill>
                  <a:srgbClr val="000000"/>
                </a:solidFill>
                <a:latin typeface="Arimo"/>
              </a:rPr>
              <a:t>Testing is an ongoing process in the Incremental Model. With each new increment, testing and validation activities must be repeated, which can be resource-intensive and time-consuming.</a:t>
            </a:r>
          </a:p>
        </p:txBody>
      </p:sp>
      <p:sp>
        <p:nvSpPr>
          <p:cNvPr id="29" name="TextBox 29"/>
          <p:cNvSpPr txBox="1"/>
          <p:nvPr/>
        </p:nvSpPr>
        <p:spPr>
          <a:xfrm>
            <a:off x="12293843" y="4798632"/>
            <a:ext cx="5084268" cy="1676097"/>
          </a:xfrm>
          <a:prstGeom prst="rect">
            <a:avLst/>
          </a:prstGeom>
        </p:spPr>
        <p:txBody>
          <a:bodyPr lIns="0" tIns="0" rIns="0" bIns="0" rtlCol="0" anchor="t">
            <a:spAutoFit/>
          </a:bodyPr>
          <a:lstStyle/>
          <a:p>
            <a:pPr algn="just">
              <a:lnSpc>
                <a:spcPts val="2641"/>
              </a:lnSpc>
              <a:spcBef>
                <a:spcPct val="0"/>
              </a:spcBef>
            </a:pPr>
            <a:r>
              <a:rPr lang="en-US" sz="1886">
                <a:solidFill>
                  <a:srgbClr val="000000"/>
                </a:solidFill>
                <a:latin typeface="Arimo"/>
              </a:rPr>
              <a:t>The Incremental Model's overhead in terms of planning, documentation, and integration may not be justified for small and straightforward projects. It's often more suited for larger, complex endeavors.</a:t>
            </a:r>
          </a:p>
        </p:txBody>
      </p:sp>
      <p:sp>
        <p:nvSpPr>
          <p:cNvPr id="30" name="TextBox 30"/>
          <p:cNvSpPr txBox="1"/>
          <p:nvPr/>
        </p:nvSpPr>
        <p:spPr>
          <a:xfrm>
            <a:off x="12353248" y="7227872"/>
            <a:ext cx="4965457" cy="1676097"/>
          </a:xfrm>
          <a:prstGeom prst="rect">
            <a:avLst/>
          </a:prstGeom>
        </p:spPr>
        <p:txBody>
          <a:bodyPr lIns="0" tIns="0" rIns="0" bIns="0" rtlCol="0" anchor="t">
            <a:spAutoFit/>
          </a:bodyPr>
          <a:lstStyle/>
          <a:p>
            <a:pPr algn="just">
              <a:lnSpc>
                <a:spcPts val="2641"/>
              </a:lnSpc>
              <a:spcBef>
                <a:spcPct val="0"/>
              </a:spcBef>
            </a:pPr>
            <a:r>
              <a:rPr lang="en-US" sz="1886">
                <a:solidFill>
                  <a:srgbClr val="000000"/>
                </a:solidFill>
                <a:latin typeface="Arimo"/>
              </a:rPr>
              <a:t>If an increment is left incomplete or is not fully functional on its own, it may not provide value to users. In such cases, users might not be able to use or benefit from the software until later increments are developed.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6000"/>
            </a:blip>
            <a:stretch>
              <a:fillRect l="-20312" r="-20312"/>
            </a:stretch>
          </a:blipFill>
        </p:spPr>
      </p:sp>
      <p:sp>
        <p:nvSpPr>
          <p:cNvPr id="3" name="TextBox 3"/>
          <p:cNvSpPr txBox="1"/>
          <p:nvPr/>
        </p:nvSpPr>
        <p:spPr>
          <a:xfrm>
            <a:off x="1217455" y="4731519"/>
            <a:ext cx="4957463" cy="738238"/>
          </a:xfrm>
          <a:prstGeom prst="rect">
            <a:avLst/>
          </a:prstGeom>
        </p:spPr>
        <p:txBody>
          <a:bodyPr lIns="0" tIns="0" rIns="0" bIns="0" rtlCol="0" anchor="t">
            <a:spAutoFit/>
          </a:bodyPr>
          <a:lstStyle/>
          <a:p>
            <a:pPr>
              <a:lnSpc>
                <a:spcPts val="6018"/>
              </a:lnSpc>
              <a:spcBef>
                <a:spcPct val="0"/>
              </a:spcBef>
            </a:pPr>
            <a:r>
              <a:rPr lang="en-US" sz="4298">
                <a:solidFill>
                  <a:srgbClr val="593C8F"/>
                </a:solidFill>
                <a:latin typeface="League Spartan"/>
              </a:rPr>
              <a:t>CONCLUSION</a:t>
            </a:r>
          </a:p>
        </p:txBody>
      </p:sp>
      <p:sp>
        <p:nvSpPr>
          <p:cNvPr id="4" name="AutoShape 4"/>
          <p:cNvSpPr/>
          <p:nvPr/>
        </p:nvSpPr>
        <p:spPr>
          <a:xfrm flipV="1">
            <a:off x="1217455" y="5450706"/>
            <a:ext cx="4056409" cy="0"/>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5629255" y="2571750"/>
            <a:ext cx="290233" cy="5143500"/>
            <a:chOff x="0" y="0"/>
            <a:chExt cx="76440" cy="1354667"/>
          </a:xfrm>
        </p:grpSpPr>
        <p:sp>
          <p:nvSpPr>
            <p:cNvPr id="6" name="Freeform 6"/>
            <p:cNvSpPr/>
            <p:nvPr/>
          </p:nvSpPr>
          <p:spPr>
            <a:xfrm>
              <a:off x="0" y="0"/>
              <a:ext cx="76440" cy="1354667"/>
            </a:xfrm>
            <a:custGeom>
              <a:avLst/>
              <a:gdLst/>
              <a:ahLst/>
              <a:cxnLst/>
              <a:rect l="l" t="t" r="r" b="b"/>
              <a:pathLst>
                <a:path w="76440" h="1354667">
                  <a:moveTo>
                    <a:pt x="0" y="0"/>
                  </a:moveTo>
                  <a:lnTo>
                    <a:pt x="76440" y="0"/>
                  </a:lnTo>
                  <a:lnTo>
                    <a:pt x="76440" y="1354667"/>
                  </a:lnTo>
                  <a:lnTo>
                    <a:pt x="0" y="1354667"/>
                  </a:lnTo>
                  <a:close/>
                </a:path>
              </a:pathLst>
            </a:custGeom>
            <a:solidFill>
              <a:srgbClr val="737373"/>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6527343" y="962025"/>
            <a:ext cx="10832178" cy="8230236"/>
          </a:xfrm>
          <a:prstGeom prst="rect">
            <a:avLst/>
          </a:prstGeom>
        </p:spPr>
        <p:txBody>
          <a:bodyPr lIns="0" tIns="0" rIns="0" bIns="0" rtlCol="0" anchor="t">
            <a:spAutoFit/>
          </a:bodyPr>
          <a:lstStyle/>
          <a:p>
            <a:pPr algn="just">
              <a:lnSpc>
                <a:spcPts val="3639"/>
              </a:lnSpc>
            </a:pPr>
            <a:r>
              <a:rPr lang="en-US" sz="2599">
                <a:solidFill>
                  <a:srgbClr val="000000"/>
                </a:solidFill>
                <a:latin typeface="Archivo Black"/>
              </a:rPr>
              <a:t>The Incremental Model in software development offers several significant advantages, including early delivery of partial functionality, better manageability, and the incorporation of customer feedback at an early stage. It's well-suited for large and complex projects, promotes flexibility in accommodating changes, and can reduce the risk of project failure. Additionally, the modular nature of the Incremental Model allows for efficient parallel work and improved resource management.</a:t>
            </a:r>
          </a:p>
          <a:p>
            <a:pPr algn="just">
              <a:lnSpc>
                <a:spcPts val="3639"/>
              </a:lnSpc>
            </a:pPr>
            <a:r>
              <a:rPr lang="en-US" sz="2599">
                <a:solidFill>
                  <a:srgbClr val="000000"/>
                </a:solidFill>
                <a:latin typeface="Archivo Black"/>
              </a:rPr>
              <a:t>However, it's important to acknowledge the disadvantages as well. The Incremental Model may require higher initial costs and more time for planning. Integration challenges between increments can be complex, necessitating continuous testing and validation. This model might not be suitable for small projects, and incomplete increments may not provide value to users until later stages of development.</a:t>
            </a:r>
          </a:p>
          <a:p>
            <a:pPr algn="just">
              <a:lnSpc>
                <a:spcPts val="3639"/>
              </a:lnSpc>
              <a:spcBef>
                <a:spcPct val="0"/>
              </a:spcBef>
            </a:pPr>
            <a:endParaRPr lang="en-US" sz="2599">
              <a:solidFill>
                <a:srgbClr val="000000"/>
              </a:solidFill>
              <a:latin typeface="Archivo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18288000" cy="5143500"/>
            <a:chOff x="0" y="0"/>
            <a:chExt cx="4816593" cy="1354667"/>
          </a:xfrm>
        </p:grpSpPr>
        <p:sp>
          <p:nvSpPr>
            <p:cNvPr id="3" name="Freeform 3"/>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FFFFF">
                <a:alpha val="90980"/>
              </a:srgbClr>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072171" y="4379723"/>
            <a:ext cx="10143658" cy="1375155"/>
          </a:xfrm>
          <a:prstGeom prst="rect">
            <a:avLst/>
          </a:prstGeom>
        </p:spPr>
        <p:txBody>
          <a:bodyPr lIns="0" tIns="0" rIns="0" bIns="0" rtlCol="0" anchor="t">
            <a:spAutoFit/>
          </a:bodyPr>
          <a:lstStyle/>
          <a:p>
            <a:pPr algn="ctr">
              <a:lnSpc>
                <a:spcPts val="11272"/>
              </a:lnSpc>
              <a:spcBef>
                <a:spcPct val="0"/>
              </a:spcBef>
            </a:pPr>
            <a:r>
              <a:rPr lang="en-US" sz="8051">
                <a:solidFill>
                  <a:srgbClr val="593C8F"/>
                </a:solidFill>
                <a:latin typeface="League Spartan"/>
              </a:rPr>
              <a:t>THANK YOU</a:t>
            </a:r>
          </a:p>
        </p:txBody>
      </p:sp>
      <p:sp>
        <p:nvSpPr>
          <p:cNvPr id="6" name="AutoShape 6"/>
          <p:cNvSpPr/>
          <p:nvPr/>
        </p:nvSpPr>
        <p:spPr>
          <a:xfrm>
            <a:off x="5897880" y="5773927"/>
            <a:ext cx="6492240" cy="0"/>
          </a:xfrm>
          <a:prstGeom prst="line">
            <a:avLst/>
          </a:prstGeom>
          <a:ln w="38100" cap="flat">
            <a:solidFill>
              <a:srgbClr val="000000"/>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FFF5544B327E4696DBC432501EF536" ma:contentTypeVersion="3" ma:contentTypeDescription="Create a new document." ma:contentTypeScope="" ma:versionID="229465c0be6da13136094eeedf001fd3">
  <xsd:schema xmlns:xsd="http://www.w3.org/2001/XMLSchema" xmlns:xs="http://www.w3.org/2001/XMLSchema" xmlns:p="http://schemas.microsoft.com/office/2006/metadata/properties" xmlns:ns2="ec333221-26f2-4903-9eb8-d22159498df7" targetNamespace="http://schemas.microsoft.com/office/2006/metadata/properties" ma:root="true" ma:fieldsID="5865c6dfc5836266179016c3e3c0ee85" ns2:_="">
    <xsd:import namespace="ec333221-26f2-4903-9eb8-d22159498df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33221-26f2-4903-9eb8-d22159498d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4626FA-4B68-4228-AC97-F67264E62D97}"/>
</file>

<file path=customXml/itemProps2.xml><?xml version="1.0" encoding="utf-8"?>
<ds:datastoreItem xmlns:ds="http://schemas.openxmlformats.org/officeDocument/2006/customXml" ds:itemID="{3A0BA814-A8F9-4CB7-B81A-FE4F72C0E897}"/>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Incremental Model</dc:title>
  <cp:lastModifiedBy>Tanmay Patil</cp:lastModifiedBy>
  <cp:revision>3</cp:revision>
  <dcterms:created xsi:type="dcterms:W3CDTF">2006-08-16T00:00:00Z</dcterms:created>
  <dcterms:modified xsi:type="dcterms:W3CDTF">2023-10-11T05:48:32Z</dcterms:modified>
  <dc:identifier>DAFwHS2UVSA</dc:identifier>
</cp:coreProperties>
</file>